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a322e49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a322e49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138b5a3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138b5a3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primarily 3 ways to  </a:t>
            </a:r>
            <a:r>
              <a:rPr lang="en"/>
              <a:t>power</a:t>
            </a:r>
            <a:r>
              <a:rPr lang="en"/>
              <a:t>  the arduino, one using power jack, then use USB and the other one is Vin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3138b5a3e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3138b5a3e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3138b5a3e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3138b5a3e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138b5a3e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138b5a3e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138b5a3e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3138b5a3e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138b5a3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3138b5a3e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6a322e493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6a322e493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19e13064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19e13064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595959"/>
                </a:solidFill>
              </a:rPr>
              <a:t>Our lab’s 7 segment displays are common Anode .Receiving 0 in the pins will activate the diodes</a:t>
            </a:r>
            <a:endParaRPr sz="18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319e13064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19e13064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319e13064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319e13064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19e13064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19e13064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20ce77a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320ce77a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why there are </a:t>
            </a:r>
            <a:r>
              <a:rPr lang="en"/>
              <a:t>separate</a:t>
            </a:r>
            <a:r>
              <a:rPr lang="en"/>
              <a:t> VDD, VSS and A,K pins when there could have been only one ?</a:t>
            </a:r>
            <a:br>
              <a:rPr lang="en"/>
            </a:br>
            <a:r>
              <a:rPr lang="en"/>
              <a:t>Ans: VSS – </a:t>
            </a:r>
            <a:r>
              <a:rPr lang="en"/>
              <a:t>connected</a:t>
            </a:r>
            <a:r>
              <a:rPr lang="en"/>
              <a:t> to GND and VDD — connected to 5v is used to power the logical circuit </a:t>
            </a:r>
            <a:r>
              <a:rPr lang="en"/>
              <a:t>inside</a:t>
            </a:r>
            <a:r>
              <a:rPr lang="en"/>
              <a:t> the LCD. However, the A, Anode and K, cathode is connected to the 5v and GND respectively to power the LEDs behind the LCD. They are </a:t>
            </a:r>
            <a:r>
              <a:rPr lang="en"/>
              <a:t>separate because if needed we can apply PWM to the leds to increase and decrease the brightness or even consume less power. Moreover, the power fluctuations caused is not suitable for the logical circuit in the LCD, so they are separate.</a:t>
            </a:r>
            <a:br>
              <a:rPr lang="en"/>
            </a:br>
            <a:br>
              <a:rPr lang="en"/>
            </a:br>
            <a:r>
              <a:rPr lang="en"/>
              <a:t>LiquidCrystal(rs, enable, d4, d5, d6, d7)</a:t>
            </a:r>
            <a:br>
              <a:rPr lang="en"/>
            </a:br>
            <a:r>
              <a:rPr lang="en"/>
              <a:t>–Half byte mode.</a:t>
            </a:r>
            <a:br>
              <a:rPr lang="en"/>
            </a:br>
            <a:br>
              <a:rPr lang="en"/>
            </a:br>
            <a:r>
              <a:rPr lang="en"/>
              <a:t>V0 -Contrast control pin. Connect to a potentiometer to adjust text contrast.</a:t>
            </a:r>
            <a:br>
              <a:rPr lang="en"/>
            </a:br>
            <a:r>
              <a:rPr lang="en"/>
              <a:t>RS (Register Select)	Selects the register:</a:t>
            </a:r>
            <a:endParaRPr/>
          </a:p>
          <a:p>
            <a:pPr indent="0" lvl="0" marL="0" rtl="0" algn="l">
              <a:spcBef>
                <a:spcPts val="0"/>
              </a:spcBef>
              <a:spcAft>
                <a:spcPts val="0"/>
              </a:spcAft>
              <a:buNone/>
            </a:pPr>
            <a:r>
              <a:rPr lang="en"/>
              <a:t>→ 0 = Command (Instruction)		</a:t>
            </a:r>
            <a:endParaRPr/>
          </a:p>
          <a:p>
            <a:pPr indent="0" lvl="0" marL="0" rtl="0" algn="l">
              <a:spcBef>
                <a:spcPts val="0"/>
              </a:spcBef>
              <a:spcAft>
                <a:spcPts val="0"/>
              </a:spcAft>
              <a:buNone/>
            </a:pPr>
            <a:r>
              <a:rPr lang="en"/>
              <a:t>→ 1 = Data (Character to display)</a:t>
            </a:r>
            <a:br>
              <a:rPr lang="en"/>
            </a:br>
            <a:r>
              <a:rPr lang="en"/>
              <a:t>E (Enable)	-Triggers the LCD to read data from the data pins when it transitions from HIGH to LOW. Acts as a latch.</a:t>
            </a:r>
            <a:br>
              <a:rPr lang="en"/>
            </a:br>
            <a:r>
              <a:rPr b="1" lang="en" sz="1000">
                <a:solidFill>
                  <a:schemeClr val="dk1"/>
                </a:solidFill>
              </a:rPr>
              <a:t>8-Bit Mode (Full Byte Mode)</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Sends </a:t>
            </a:r>
            <a:r>
              <a:rPr b="1" lang="en" sz="1000">
                <a:solidFill>
                  <a:schemeClr val="dk1"/>
                </a:solidFill>
              </a:rPr>
              <a:t>all 8 bits</a:t>
            </a:r>
            <a:r>
              <a:rPr lang="en" sz="1000">
                <a:solidFill>
                  <a:schemeClr val="dk1"/>
                </a:solidFill>
              </a:rPr>
              <a:t> of a byte </a:t>
            </a:r>
            <a:r>
              <a:rPr b="1" lang="en" sz="1000">
                <a:solidFill>
                  <a:schemeClr val="dk1"/>
                </a:solidFill>
              </a:rPr>
              <a:t>at once</a:t>
            </a:r>
            <a:r>
              <a:rPr lang="en" sz="1000">
                <a:solidFill>
                  <a:schemeClr val="dk1"/>
                </a:solidFill>
              </a:rPr>
              <a: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Requires </a:t>
            </a:r>
            <a:r>
              <a:rPr b="1" lang="en" sz="1000">
                <a:solidFill>
                  <a:schemeClr val="dk1"/>
                </a:solidFill>
              </a:rPr>
              <a:t>8 data pins</a:t>
            </a:r>
            <a:r>
              <a:rPr lang="en" sz="1000">
                <a:solidFill>
                  <a:schemeClr val="dk1"/>
                </a:solidFill>
              </a:rPr>
              <a:t> (D0 to D7) connected between the Arduino and the LCD.</a:t>
            </a:r>
            <a:endParaRPr b="1"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Each command or character is sent in </a:t>
            </a:r>
            <a:r>
              <a:rPr b="1" lang="en" sz="1000">
                <a:solidFill>
                  <a:schemeClr val="dk1"/>
                </a:solidFill>
              </a:rPr>
              <a:t>one step</a:t>
            </a:r>
            <a:r>
              <a:rPr lang="en" sz="1000">
                <a:solidFill>
                  <a:schemeClr val="dk1"/>
                </a:solidFill>
              </a:rPr>
              <a: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Faster communication because the full byte is transferred in one go.</a:t>
            </a:r>
            <a:endParaRPr sz="10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000">
                <a:solidFill>
                  <a:schemeClr val="dk1"/>
                </a:solidFill>
              </a:rPr>
              <a:t>Downsides:</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Uses </a:t>
            </a:r>
            <a:r>
              <a:rPr b="1" lang="en" sz="1000">
                <a:solidFill>
                  <a:schemeClr val="dk1"/>
                </a:solidFill>
              </a:rPr>
              <a:t>more Arduino pins</a:t>
            </a:r>
            <a:r>
              <a:rPr lang="en" sz="1000">
                <a:solidFill>
                  <a:schemeClr val="dk1"/>
                </a:solidFill>
              </a:rPr>
              <a:t> (6 data + RS + E = 8 pins total).</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Arduino Uno has limited pins, so using 8-bit mode may restrict other features or peripherals.</a:t>
            </a:r>
            <a:endParaRPr sz="10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000">
                <a:solidFill>
                  <a:schemeClr val="dk1"/>
                </a:solidFill>
              </a:rPr>
              <a:t> 4-Bit Mode (Half Byte Mode)</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Sends </a:t>
            </a:r>
            <a:r>
              <a:rPr b="1" lang="en" sz="1000">
                <a:solidFill>
                  <a:schemeClr val="dk1"/>
                </a:solidFill>
              </a:rPr>
              <a:t>only 4 bits at a time</a:t>
            </a:r>
            <a:r>
              <a:rPr lang="en" sz="1000">
                <a:solidFill>
                  <a:schemeClr val="dk1"/>
                </a:solidFill>
              </a:rPr>
              <a:t> (half of a byte).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Uses only the </a:t>
            </a:r>
            <a:r>
              <a:rPr b="1" lang="en" sz="1000">
                <a:solidFill>
                  <a:schemeClr val="dk1"/>
                </a:solidFill>
              </a:rPr>
              <a:t>higher 4 data pins</a:t>
            </a:r>
            <a:r>
              <a:rPr lang="en" sz="1000">
                <a:solidFill>
                  <a:schemeClr val="dk1"/>
                </a:solidFill>
              </a:rPr>
              <a:t>: D4, D5, D6, D7.</a:t>
            </a:r>
            <a:endParaRPr b="1"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Each byte is </a:t>
            </a:r>
            <a:r>
              <a:rPr b="1" lang="en" sz="1000">
                <a:solidFill>
                  <a:schemeClr val="dk1"/>
                </a:solidFill>
              </a:rPr>
              <a:t>split into two 4-bit parts</a:t>
            </a:r>
            <a:r>
              <a:rPr lang="en" sz="1000">
                <a:solidFill>
                  <a:schemeClr val="dk1"/>
                </a:solidFill>
              </a:rPr>
              <a:t> (nibbles).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First, the </a:t>
            </a:r>
            <a:r>
              <a:rPr b="1" lang="en" sz="1000">
                <a:solidFill>
                  <a:schemeClr val="dk1"/>
                </a:solidFill>
              </a:rPr>
              <a:t>higher nibble</a:t>
            </a:r>
            <a:r>
              <a:rPr lang="en" sz="1000">
                <a:solidFill>
                  <a:schemeClr val="dk1"/>
                </a:solidFill>
              </a:rPr>
              <a:t> (4 bits) is sent, then the </a:t>
            </a:r>
            <a:r>
              <a:rPr b="1" lang="en" sz="1000">
                <a:solidFill>
                  <a:schemeClr val="dk1"/>
                </a:solidFill>
              </a:rPr>
              <a:t>lower nibble</a:t>
            </a:r>
            <a:r>
              <a:rPr lang="en" sz="1000">
                <a:solidFill>
                  <a:schemeClr val="dk1"/>
                </a:solidFill>
              </a:rPr>
              <a: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Requires only </a:t>
            </a:r>
            <a:r>
              <a:rPr b="1" lang="en" sz="1000">
                <a:solidFill>
                  <a:schemeClr val="dk1"/>
                </a:solidFill>
              </a:rPr>
              <a:t>6 Arduino pins total</a:t>
            </a:r>
            <a:r>
              <a:rPr lang="en" sz="1000">
                <a:solidFill>
                  <a:schemeClr val="dk1"/>
                </a:solidFill>
              </a:rPr>
              <a:t> (4 data + RS + E).</a:t>
            </a:r>
            <a:endParaRPr sz="10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000">
                <a:solidFill>
                  <a:schemeClr val="dk1"/>
                </a:solidFill>
              </a:rPr>
              <a:t>Trade-off:</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Slightly slower</a:t>
            </a:r>
            <a:r>
              <a:rPr lang="en" sz="1000">
                <a:solidFill>
                  <a:schemeClr val="dk1"/>
                </a:solidFill>
              </a:rPr>
              <a:t>, because each byte needs </a:t>
            </a:r>
            <a:r>
              <a:rPr b="1" lang="en" sz="1000">
                <a:solidFill>
                  <a:schemeClr val="dk1"/>
                </a:solidFill>
              </a:rPr>
              <a:t>two transmissions</a:t>
            </a:r>
            <a:r>
              <a:rPr lang="en" sz="1000">
                <a:solidFill>
                  <a:schemeClr val="dk1"/>
                </a:solidFill>
              </a:rPr>
              <a: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But more efficient for </a:t>
            </a:r>
            <a:r>
              <a:rPr b="1" lang="en" sz="1000">
                <a:solidFill>
                  <a:schemeClr val="dk1"/>
                </a:solidFill>
              </a:rPr>
              <a:t>pin usage</a:t>
            </a:r>
            <a:r>
              <a:rPr lang="en" sz="1000">
                <a:solidFill>
                  <a:schemeClr val="dk1"/>
                </a:solidFill>
              </a:rPr>
              <a:t>.</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319e13064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319e13064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319e13064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319e13064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138b5a3e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3138b5a3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3138b5a3e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3138b5a3e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138b5a3e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3138b5a3e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 (LED) is mapped to Pin 13. If Pin 13 receives HIGH is glows.</a:t>
            </a:r>
            <a:br>
              <a:rPr lang="en"/>
            </a:br>
            <a:endParaRPr/>
          </a:p>
          <a:p>
            <a:pPr indent="0" lvl="0" marL="0" rtl="0" algn="l">
              <a:spcBef>
                <a:spcPts val="0"/>
              </a:spcBef>
              <a:spcAft>
                <a:spcPts val="0"/>
              </a:spcAft>
              <a:buNone/>
            </a:pPr>
            <a:r>
              <a:rPr lang="en" sz="900"/>
              <a:t># Why AREF is Necessary?</a:t>
            </a:r>
            <a:endParaRPr sz="900"/>
          </a:p>
          <a:p>
            <a:pPr indent="0" lvl="0" marL="0" rtl="0" algn="l">
              <a:spcBef>
                <a:spcPts val="0"/>
              </a:spcBef>
              <a:spcAft>
                <a:spcPts val="0"/>
              </a:spcAft>
              <a:buNone/>
            </a:pPr>
            <a:r>
              <a:rPr lang="en" sz="900"/>
              <a:t>1. Improved Accuracy for Sensors</a:t>
            </a:r>
            <a:endParaRPr sz="900"/>
          </a:p>
          <a:p>
            <a:pPr indent="0" lvl="0" marL="0" rtl="0" algn="l">
              <a:spcBef>
                <a:spcPts val="0"/>
              </a:spcBef>
              <a:spcAft>
                <a:spcPts val="0"/>
              </a:spcAft>
              <a:buNone/>
            </a:pPr>
            <a:r>
              <a:rPr lang="en" sz="900"/>
              <a:t>By default, the analog input range is 0–5V. If you're using a sensor that only outputs a small range (e.g., 0–1V), using 5V as a reference wastes resolution.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t>
            </a:r>
            <a:r>
              <a:rPr lang="en" sz="900"/>
              <a:t> With AREF set to 1V, the same ADC (10-bit = 1024 levels) now maps 0–1V into 0–1023, giving much higher resolution and accuracy.</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2. Matching Sensor Output Range</a:t>
            </a:r>
            <a:endParaRPr sz="900"/>
          </a:p>
          <a:p>
            <a:pPr indent="0" lvl="0" marL="0" rtl="0" algn="l">
              <a:spcBef>
                <a:spcPts val="0"/>
              </a:spcBef>
              <a:spcAft>
                <a:spcPts val="0"/>
              </a:spcAft>
              <a:buNone/>
            </a:pPr>
            <a:r>
              <a:rPr lang="en" sz="900"/>
              <a:t>Some sensors or circuits operate at voltages lower than 5V. Using a custom AREF allows better compatibility and more precise readings.</a:t>
            </a:r>
            <a:br>
              <a:rPr lang="en" sz="900"/>
            </a:br>
            <a:r>
              <a:rPr b="1" lang="en" sz="900">
                <a:solidFill>
                  <a:schemeClr val="dk1"/>
                </a:solidFill>
              </a:rPr>
              <a:t>Power Components</a:t>
            </a:r>
            <a:endParaRPr b="1" sz="900">
              <a:solidFill>
                <a:schemeClr val="dk1"/>
              </a:solidFill>
            </a:endParaRPr>
          </a:p>
          <a:p>
            <a:pPr indent="-285750" lvl="0" marL="457200" rtl="0" algn="l">
              <a:lnSpc>
                <a:spcPct val="115000"/>
              </a:lnSpc>
              <a:spcBef>
                <a:spcPts val="1200"/>
              </a:spcBef>
              <a:spcAft>
                <a:spcPts val="0"/>
              </a:spcAft>
              <a:buClr>
                <a:schemeClr val="dk1"/>
              </a:buClr>
              <a:buSzPts val="900"/>
              <a:buAutoNum type="arabicPeriod"/>
            </a:pPr>
            <a:r>
              <a:rPr b="1" lang="en" sz="900">
                <a:solidFill>
                  <a:schemeClr val="dk1"/>
                </a:solidFill>
              </a:rPr>
              <a:t>DC Power Jack</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Accepts external power supply (7–12V) via an adapter or battery.</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Used when USB power is not enough or portability is needed.</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USB Port</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Connects to your computer for programming and powering the board (5V).</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Also used for serial communication.</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Power Source Selector</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Automatically chooses between USB power or external DC input.</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Voltage Regulator</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Converts the input voltage (e.g., 9V) to a stable 5V and 3.3V required by the Arduino components.</a:t>
            </a:r>
            <a:br>
              <a:rPr lang="en" sz="900">
                <a:solidFill>
                  <a:schemeClr val="dk1"/>
                </a:solidFill>
              </a:rPr>
            </a:br>
            <a:endParaRPr sz="9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a:solidFill>
                  <a:schemeClr val="dk1"/>
                </a:solidFill>
              </a:rPr>
              <a:t>Indicators</a:t>
            </a:r>
            <a:endParaRPr b="1">
              <a:solidFill>
                <a:schemeClr val="dk1"/>
              </a:solidFill>
            </a:endParaRPr>
          </a:p>
          <a:p>
            <a:pPr indent="-285750" lvl="0" marL="457200" rtl="0" algn="l">
              <a:lnSpc>
                <a:spcPct val="115000"/>
              </a:lnSpc>
              <a:spcBef>
                <a:spcPts val="1200"/>
              </a:spcBef>
              <a:spcAft>
                <a:spcPts val="0"/>
              </a:spcAft>
              <a:buClr>
                <a:schemeClr val="dk1"/>
              </a:buClr>
              <a:buSzPts val="900"/>
              <a:buAutoNum type="arabicPeriod" startAt="5"/>
            </a:pPr>
            <a:r>
              <a:rPr b="1" lang="en" sz="900">
                <a:solidFill>
                  <a:schemeClr val="dk1"/>
                </a:solidFill>
              </a:rPr>
              <a:t>5V ON Indication LED</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Lights up when the board is powered on.</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Helps confirm that the board is getting power.</a:t>
            </a:r>
            <a:endParaRPr sz="9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a:solidFill>
                  <a:schemeClr val="dk1"/>
                </a:solidFill>
              </a:rPr>
              <a:t>Main Microcontroller</a:t>
            </a:r>
            <a:endParaRPr b="1">
              <a:solidFill>
                <a:schemeClr val="dk1"/>
              </a:solidFill>
            </a:endParaRPr>
          </a:p>
          <a:p>
            <a:pPr indent="-285750" lvl="0" marL="457200" rtl="0" algn="l">
              <a:lnSpc>
                <a:spcPct val="115000"/>
              </a:lnSpc>
              <a:spcBef>
                <a:spcPts val="1200"/>
              </a:spcBef>
              <a:spcAft>
                <a:spcPts val="0"/>
              </a:spcAft>
              <a:buClr>
                <a:schemeClr val="dk1"/>
              </a:buClr>
              <a:buSzPts val="900"/>
              <a:buAutoNum type="arabicPeriod" startAt="6"/>
            </a:pPr>
            <a:r>
              <a:rPr b="1" lang="en" sz="900">
                <a:solidFill>
                  <a:schemeClr val="dk1"/>
                </a:solidFill>
              </a:rPr>
              <a:t>ATmega328</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The brain of the Arduino.</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Runs the uploaded sketch (code) and handles all inputs/outputs.</a:t>
            </a:r>
            <a:endParaRPr b="1">
              <a:solidFill>
                <a:schemeClr val="dk1"/>
              </a:solidFill>
            </a:endParaRPr>
          </a:p>
          <a:p>
            <a:pPr indent="-285750" lvl="0" marL="457200" rtl="0" algn="l">
              <a:lnSpc>
                <a:spcPct val="115000"/>
              </a:lnSpc>
              <a:spcBef>
                <a:spcPts val="0"/>
              </a:spcBef>
              <a:spcAft>
                <a:spcPts val="0"/>
              </a:spcAft>
              <a:buClr>
                <a:schemeClr val="dk1"/>
              </a:buClr>
              <a:buSzPts val="900"/>
              <a:buAutoNum type="arabicPeriod" startAt="7"/>
            </a:pPr>
            <a:r>
              <a:rPr b="1" lang="en" sz="900">
                <a:solidFill>
                  <a:schemeClr val="dk1"/>
                </a:solidFill>
              </a:rPr>
              <a:t>Crystal Oscillator (16 MHz)</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Provides the clock signal for the microcontroller to operate.</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Controls the speed of program execution and timing functions like </a:t>
            </a:r>
            <a:r>
              <a:rPr lang="en" sz="900">
                <a:solidFill>
                  <a:srgbClr val="188038"/>
                </a:solidFill>
                <a:latin typeface="Roboto Mono"/>
                <a:ea typeface="Roboto Mono"/>
                <a:cs typeface="Roboto Mono"/>
                <a:sym typeface="Roboto Mono"/>
              </a:rPr>
              <a:t>delay()</a:t>
            </a:r>
            <a:r>
              <a:rPr lang="en" sz="900">
                <a:solidFill>
                  <a:schemeClr val="dk1"/>
                </a:solidFill>
              </a:rPr>
              <a:t> and </a:t>
            </a:r>
            <a:r>
              <a:rPr lang="en" sz="900">
                <a:solidFill>
                  <a:srgbClr val="188038"/>
                </a:solidFill>
                <a:latin typeface="Roboto Mono"/>
                <a:ea typeface="Roboto Mono"/>
                <a:cs typeface="Roboto Mono"/>
                <a:sym typeface="Roboto Mono"/>
              </a:rPr>
              <a:t>millis()</a:t>
            </a:r>
            <a:r>
              <a:rPr lang="en" sz="900">
                <a:solidFill>
                  <a:schemeClr val="dk1"/>
                </a:solidFill>
              </a:rPr>
              <a:t>.</a:t>
            </a:r>
            <a:endParaRPr sz="9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a:solidFill>
                  <a:schemeClr val="dk1"/>
                </a:solidFill>
              </a:rPr>
              <a:t>Reset &amp; Programming</a:t>
            </a:r>
            <a:endParaRPr b="1">
              <a:solidFill>
                <a:schemeClr val="dk1"/>
              </a:solidFill>
            </a:endParaRPr>
          </a:p>
          <a:p>
            <a:pPr indent="-285750" lvl="0" marL="457200" rtl="0" algn="l">
              <a:lnSpc>
                <a:spcPct val="115000"/>
              </a:lnSpc>
              <a:spcBef>
                <a:spcPts val="1200"/>
              </a:spcBef>
              <a:spcAft>
                <a:spcPts val="0"/>
              </a:spcAft>
              <a:buClr>
                <a:schemeClr val="dk1"/>
              </a:buClr>
              <a:buSzPts val="900"/>
              <a:buAutoNum type="arabicPeriod" startAt="8"/>
            </a:pPr>
            <a:r>
              <a:rPr b="1" lang="en" sz="900">
                <a:solidFill>
                  <a:schemeClr val="dk1"/>
                </a:solidFill>
              </a:rPr>
              <a:t>Reset Button</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Restarts the program running on the board.</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Useful for testing or restarting the program.</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startAt="8"/>
            </a:pPr>
            <a:r>
              <a:rPr b="1" lang="en" sz="900">
                <a:solidFill>
                  <a:schemeClr val="dk1"/>
                </a:solidFill>
              </a:rPr>
              <a:t>USB Interface Chip</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Converts USB signals to serial (used for programming and serial monitor).</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Often ATmega16U2 on Uno.</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startAt="8"/>
            </a:pPr>
            <a:r>
              <a:rPr b="1" lang="en" sz="900">
                <a:solidFill>
                  <a:schemeClr val="dk1"/>
                </a:solidFill>
              </a:rPr>
              <a:t>In-Circuit Serial Programming (ICSP) Header</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Allows firmware reprogramming or bootloader installation via an external programmer.</a:t>
            </a:r>
            <a:endParaRPr sz="9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a:solidFill>
                  <a:schemeClr val="dk1"/>
                </a:solidFill>
              </a:rPr>
              <a:t>Pins</a:t>
            </a:r>
            <a:endParaRPr b="1">
              <a:solidFill>
                <a:schemeClr val="dk1"/>
              </a:solidFill>
            </a:endParaRPr>
          </a:p>
          <a:p>
            <a:pPr indent="-285750" lvl="0" marL="457200" rtl="0" algn="l">
              <a:lnSpc>
                <a:spcPct val="115000"/>
              </a:lnSpc>
              <a:spcBef>
                <a:spcPts val="1200"/>
              </a:spcBef>
              <a:spcAft>
                <a:spcPts val="0"/>
              </a:spcAft>
              <a:buClr>
                <a:schemeClr val="dk1"/>
              </a:buClr>
              <a:buSzPts val="900"/>
              <a:buAutoNum type="arabicPeriod" startAt="11"/>
            </a:pPr>
            <a:r>
              <a:rPr b="1" lang="en" sz="900">
                <a:solidFill>
                  <a:schemeClr val="dk1"/>
                </a:solidFill>
              </a:rPr>
              <a:t>Digital Pins (0–13)</a:t>
            </a:r>
            <a:endParaRPr b="1"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Used for digital input/output (e.g., turning an LED ON/OFF).</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Pins 0 (RX) and 1 (TX) are also used for serial communication.</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startAt="12"/>
            </a:pPr>
            <a:r>
              <a:rPr b="1" lang="en" sz="900">
                <a:solidFill>
                  <a:schemeClr val="dk1"/>
                </a:solidFill>
              </a:rPr>
              <a:t>Analog Pins (A0–A5)</a:t>
            </a:r>
            <a:endParaRPr b="1"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Used to read analog signals (like sensors).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Converts voltages (0–5V) into values (0–1023).</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startAt="13"/>
            </a:pPr>
            <a:r>
              <a:rPr b="1" lang="en" sz="900">
                <a:solidFill>
                  <a:schemeClr val="dk1"/>
                </a:solidFill>
              </a:rPr>
              <a:t>Analog Reference Voltage (AREF)</a:t>
            </a:r>
            <a:endParaRPr b="1"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Allows use of an external voltage reference for analog readings (instead of default 5V).</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startAt="14"/>
            </a:pPr>
            <a:r>
              <a:rPr b="1" lang="en" sz="900">
                <a:solidFill>
                  <a:schemeClr val="dk1"/>
                </a:solidFill>
              </a:rPr>
              <a:t>Ground (GND)</a:t>
            </a:r>
            <a:br>
              <a:rPr b="1" lang="en" sz="900">
                <a:solidFill>
                  <a:schemeClr val="dk1"/>
                </a:solidFill>
              </a:rPr>
            </a:br>
            <a:endParaRPr b="1"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Common ground connection for all circuits.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Important for completing electrical circuits.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startAt="15"/>
            </a:pPr>
            <a:r>
              <a:rPr b="1" lang="en" sz="900">
                <a:solidFill>
                  <a:schemeClr val="dk1"/>
                </a:solidFill>
              </a:rPr>
              <a:t>Power Header (3.3V, 5V, GND, Vin, IOREF, RESET)</a:t>
            </a:r>
            <a:endParaRPr b="1"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3.3V</a:t>
            </a:r>
            <a:r>
              <a:rPr lang="en" sz="900">
                <a:solidFill>
                  <a:schemeClr val="dk1"/>
                </a:solidFill>
              </a:rPr>
              <a:t>: Power output for 3.3V devices.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5V</a:t>
            </a:r>
            <a:r>
              <a:rPr lang="en" sz="900">
                <a:solidFill>
                  <a:schemeClr val="dk1"/>
                </a:solidFill>
              </a:rPr>
              <a:t>: Main regulated 5V power output.</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GND</a:t>
            </a:r>
            <a:r>
              <a:rPr lang="en" sz="900">
                <a:solidFill>
                  <a:schemeClr val="dk1"/>
                </a:solidFill>
              </a:rPr>
              <a:t>: Ground pins.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Vin</a:t>
            </a:r>
            <a:r>
              <a:rPr lang="en" sz="900">
                <a:solidFill>
                  <a:schemeClr val="dk1"/>
                </a:solidFill>
              </a:rPr>
              <a:t>: Raw input voltage from DC jack.</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IOREF</a:t>
            </a:r>
            <a:r>
              <a:rPr lang="en" sz="900">
                <a:solidFill>
                  <a:schemeClr val="dk1"/>
                </a:solidFill>
              </a:rPr>
              <a:t>: Voltage reference for connected shields.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RESET</a:t>
            </a:r>
            <a:r>
              <a:rPr lang="en" sz="900">
                <a:solidFill>
                  <a:schemeClr val="dk1"/>
                </a:solidFill>
              </a:rPr>
              <a:t>: Can be used to manually reset the board.</a:t>
            </a:r>
            <a:endParaRPr sz="9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a:solidFill>
                  <a:schemeClr val="dk1"/>
                </a:solidFill>
              </a:rPr>
              <a:t>Communication</a:t>
            </a:r>
            <a:endParaRPr b="1">
              <a:solidFill>
                <a:schemeClr val="dk1"/>
              </a:solidFill>
            </a:endParaRPr>
          </a:p>
          <a:p>
            <a:pPr indent="-285750" lvl="0" marL="457200" rtl="0" algn="l">
              <a:lnSpc>
                <a:spcPct val="115000"/>
              </a:lnSpc>
              <a:spcBef>
                <a:spcPts val="1200"/>
              </a:spcBef>
              <a:spcAft>
                <a:spcPts val="0"/>
              </a:spcAft>
              <a:buClr>
                <a:schemeClr val="dk1"/>
              </a:buClr>
              <a:buSzPts val="900"/>
              <a:buAutoNum type="arabicPeriod" startAt="16"/>
            </a:pPr>
            <a:r>
              <a:rPr b="1" lang="en" sz="900">
                <a:solidFill>
                  <a:schemeClr val="dk1"/>
                </a:solidFill>
              </a:rPr>
              <a:t>Serial Communication (TX, RX LEDs &amp; Pins)</a:t>
            </a:r>
            <a:br>
              <a:rPr b="1" lang="en" sz="900">
                <a:solidFill>
                  <a:schemeClr val="dk1"/>
                </a:solidFill>
              </a:rPr>
            </a:br>
            <a:endParaRPr b="1"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TX (Transmit) and RX (Receive) indicators blink when data is being transferred between Arduino and PC.</a:t>
            </a:r>
            <a:endParaRPr sz="900">
              <a:solidFill>
                <a:schemeClr val="dk1"/>
              </a:solidFill>
            </a:endParaRPr>
          </a:p>
          <a:p>
            <a:pPr indent="0" lvl="0" marL="0" rtl="0" algn="l">
              <a:spcBef>
                <a:spcPts val="1200"/>
              </a:spcBef>
              <a:spcAft>
                <a:spcPts val="0"/>
              </a:spcAft>
              <a:buNone/>
            </a:pPr>
            <a:r>
              <a:t/>
            </a:r>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3924b9d9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3924b9d9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3138b5a3e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3138b5a3e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011025" y="750400"/>
            <a:ext cx="6768274" cy="3248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2"/>
          <p:cNvPicPr preferRelativeResize="0"/>
          <p:nvPr/>
        </p:nvPicPr>
        <p:blipFill>
          <a:blip r:embed="rId3">
            <a:alphaModFix/>
          </a:blip>
          <a:stretch>
            <a:fillRect/>
          </a:stretch>
        </p:blipFill>
        <p:spPr>
          <a:xfrm>
            <a:off x="5581650" y="301500"/>
            <a:ext cx="2985675" cy="1931726"/>
          </a:xfrm>
          <a:prstGeom prst="rect">
            <a:avLst/>
          </a:prstGeom>
          <a:noFill/>
          <a:ln>
            <a:noFill/>
          </a:ln>
        </p:spPr>
      </p:pic>
      <p:pic>
        <p:nvPicPr>
          <p:cNvPr id="103" name="Google Shape;103;p22"/>
          <p:cNvPicPr preferRelativeResize="0"/>
          <p:nvPr/>
        </p:nvPicPr>
        <p:blipFill>
          <a:blip r:embed="rId4">
            <a:alphaModFix/>
          </a:blip>
          <a:stretch>
            <a:fillRect/>
          </a:stretch>
        </p:blipFill>
        <p:spPr>
          <a:xfrm>
            <a:off x="5090900" y="2304875"/>
            <a:ext cx="3861576" cy="1494250"/>
          </a:xfrm>
          <a:prstGeom prst="rect">
            <a:avLst/>
          </a:prstGeom>
          <a:noFill/>
          <a:ln>
            <a:noFill/>
          </a:ln>
        </p:spPr>
      </p:pic>
      <p:sp>
        <p:nvSpPr>
          <p:cNvPr id="104" name="Google Shape;104;p22"/>
          <p:cNvSpPr txBox="1"/>
          <p:nvPr/>
        </p:nvSpPr>
        <p:spPr>
          <a:xfrm>
            <a:off x="1099525" y="627425"/>
            <a:ext cx="3728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1"/>
                </a:solidFill>
                <a:highlight>
                  <a:schemeClr val="lt1"/>
                </a:highlight>
              </a:rPr>
              <a:t>Power port:</a:t>
            </a:r>
            <a:endParaRPr b="1" u="sng">
              <a:solidFill>
                <a:schemeClr val="accent1"/>
              </a:solidFill>
              <a:highlight>
                <a:schemeClr val="lt1"/>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434343"/>
                </a:solidFill>
              </a:rPr>
              <a:t>The Arduino board can be powered through an AC-to-DC adapter or a battery. The power source can be connected by plugging in a 2.1mm center-positive plug into the power jack of the board.</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
                <a:solidFill>
                  <a:srgbClr val="434343"/>
                </a:solidFill>
              </a:rPr>
              <a:t>The Arduino UNO board operates at a voltage of 5 volts, but it can withstand a maximum voltage of 20 volts. If the board is supplied with a higher voltage, there is a voltage regulator (it sits between the power port and USB connector) that protects the board from burning out.</a:t>
            </a:r>
            <a:endParaRPr>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3"/>
          <p:cNvPicPr preferRelativeResize="0"/>
          <p:nvPr/>
        </p:nvPicPr>
        <p:blipFill>
          <a:blip r:embed="rId3">
            <a:alphaModFix/>
          </a:blip>
          <a:stretch>
            <a:fillRect/>
          </a:stretch>
        </p:blipFill>
        <p:spPr>
          <a:xfrm>
            <a:off x="5339375" y="1245700"/>
            <a:ext cx="2737200" cy="1977524"/>
          </a:xfrm>
          <a:prstGeom prst="rect">
            <a:avLst/>
          </a:prstGeom>
          <a:noFill/>
          <a:ln>
            <a:noFill/>
          </a:ln>
        </p:spPr>
      </p:pic>
      <p:pic>
        <p:nvPicPr>
          <p:cNvPr id="110" name="Google Shape;110;p23"/>
          <p:cNvPicPr preferRelativeResize="0"/>
          <p:nvPr/>
        </p:nvPicPr>
        <p:blipFill>
          <a:blip r:embed="rId4">
            <a:alphaModFix/>
          </a:blip>
          <a:stretch>
            <a:fillRect/>
          </a:stretch>
        </p:blipFill>
        <p:spPr>
          <a:xfrm>
            <a:off x="217750" y="285800"/>
            <a:ext cx="8400950" cy="4356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4"/>
          <p:cNvPicPr preferRelativeResize="0"/>
          <p:nvPr/>
        </p:nvPicPr>
        <p:blipFill>
          <a:blip r:embed="rId3">
            <a:alphaModFix/>
          </a:blip>
          <a:stretch>
            <a:fillRect/>
          </a:stretch>
        </p:blipFill>
        <p:spPr>
          <a:xfrm>
            <a:off x="5364225" y="922675"/>
            <a:ext cx="2426600" cy="3003576"/>
          </a:xfrm>
          <a:prstGeom prst="rect">
            <a:avLst/>
          </a:prstGeom>
          <a:noFill/>
          <a:ln>
            <a:noFill/>
          </a:ln>
        </p:spPr>
      </p:pic>
      <p:sp>
        <p:nvSpPr>
          <p:cNvPr id="116" name="Google Shape;116;p24"/>
          <p:cNvSpPr txBox="1"/>
          <p:nvPr/>
        </p:nvSpPr>
        <p:spPr>
          <a:xfrm>
            <a:off x="603800" y="416850"/>
            <a:ext cx="4467000" cy="323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u="sng">
                <a:solidFill>
                  <a:schemeClr val="accent1"/>
                </a:solidFill>
              </a:rPr>
              <a:t>Analog Input pins</a:t>
            </a:r>
            <a:endParaRPr b="1" sz="1600" u="sng">
              <a:solidFill>
                <a:schemeClr val="accent1"/>
              </a:solidFill>
            </a:endParaRPr>
          </a:p>
          <a:p>
            <a:pPr indent="0" lvl="0" marL="0" rtl="0" algn="l">
              <a:spcBef>
                <a:spcPts val="0"/>
              </a:spcBef>
              <a:spcAft>
                <a:spcPts val="0"/>
              </a:spcAft>
              <a:buNone/>
            </a:pPr>
            <a:br>
              <a:rPr lang="en"/>
            </a:br>
            <a:r>
              <a:rPr lang="en">
                <a:solidFill>
                  <a:srgbClr val="434343"/>
                </a:solidFill>
              </a:rPr>
              <a:t>The Arduino UNO board has 6 analog input pins, labeled "Analog 0 to 5." These pins can read the signal from an analog sensor like a temperature sensor and convert it into a digital value so that the system understands. These pins just measure voltage and not the current because they have very high internal resistance. Hence, only a small amount of current flows through these pins.</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
                <a:solidFill>
                  <a:srgbClr val="434343"/>
                </a:solidFill>
              </a:rPr>
              <a:t>Although these pins are labeled analog and are analog input by default, these pins can also be used for digital input or output.</a:t>
            </a:r>
            <a:endParaRPr>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5"/>
          <p:cNvPicPr preferRelativeResize="0"/>
          <p:nvPr/>
        </p:nvPicPr>
        <p:blipFill>
          <a:blip r:embed="rId3">
            <a:alphaModFix/>
          </a:blip>
          <a:stretch>
            <a:fillRect/>
          </a:stretch>
        </p:blipFill>
        <p:spPr>
          <a:xfrm>
            <a:off x="84075" y="885400"/>
            <a:ext cx="1935876" cy="2884425"/>
          </a:xfrm>
          <a:prstGeom prst="rect">
            <a:avLst/>
          </a:prstGeom>
          <a:noFill/>
          <a:ln>
            <a:noFill/>
          </a:ln>
        </p:spPr>
      </p:pic>
      <p:pic>
        <p:nvPicPr>
          <p:cNvPr id="122" name="Google Shape;122;p25"/>
          <p:cNvPicPr preferRelativeResize="0"/>
          <p:nvPr/>
        </p:nvPicPr>
        <p:blipFill>
          <a:blip r:embed="rId4">
            <a:alphaModFix/>
          </a:blip>
          <a:stretch>
            <a:fillRect/>
          </a:stretch>
        </p:blipFill>
        <p:spPr>
          <a:xfrm>
            <a:off x="2019950" y="2419725"/>
            <a:ext cx="1108600" cy="1012625"/>
          </a:xfrm>
          <a:prstGeom prst="rect">
            <a:avLst/>
          </a:prstGeom>
          <a:noFill/>
          <a:ln>
            <a:noFill/>
          </a:ln>
        </p:spPr>
      </p:pic>
      <p:sp>
        <p:nvSpPr>
          <p:cNvPr id="123" name="Google Shape;123;p25"/>
          <p:cNvSpPr txBox="1"/>
          <p:nvPr/>
        </p:nvSpPr>
        <p:spPr>
          <a:xfrm>
            <a:off x="4095750" y="315525"/>
            <a:ext cx="4442400" cy="258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u="sng">
                <a:solidFill>
                  <a:schemeClr val="accent1"/>
                </a:solidFill>
              </a:rPr>
              <a:t>Digital Pins</a:t>
            </a:r>
            <a:endParaRPr b="1" sz="1600" u="sng">
              <a:solidFill>
                <a:schemeClr val="accent1"/>
              </a:solidFill>
            </a:endParaRPr>
          </a:p>
          <a:p>
            <a:pPr indent="0" lvl="0" marL="0" rtl="0" algn="ctr">
              <a:spcBef>
                <a:spcPts val="0"/>
              </a:spcBef>
              <a:spcAft>
                <a:spcPts val="0"/>
              </a:spcAft>
              <a:buNone/>
            </a:pPr>
            <a:br>
              <a:rPr lang="en"/>
            </a:br>
            <a:r>
              <a:rPr lang="en"/>
              <a:t>You can find these pins labeled "Digital 0 to 13." These pins can be used as either input or output pins.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When used as output:</a:t>
            </a:r>
            <a:r>
              <a:rPr lang="en"/>
              <a:t> pins act as a power supply source for the components connected to them. (supply 4 mA of current at 5 V)</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When used as input: </a:t>
            </a:r>
            <a:r>
              <a:rPr lang="en"/>
              <a:t>they read the signals from the component connected to them.</a:t>
            </a:r>
            <a:endParaRPr/>
          </a:p>
        </p:txBody>
      </p:sp>
      <p:sp>
        <p:nvSpPr>
          <p:cNvPr id="124" name="Google Shape;124;p25"/>
          <p:cNvSpPr txBox="1"/>
          <p:nvPr/>
        </p:nvSpPr>
        <p:spPr>
          <a:xfrm>
            <a:off x="3181350" y="296227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434343"/>
                </a:solidFill>
                <a:highlight>
                  <a:schemeClr val="lt1"/>
                </a:highlight>
              </a:rPr>
              <a:t>Some of the digital pins are labeled with tilde (~) symbol next to the pin numbers (pin numbers 3, 5, 6, 9, 10, and 11). These pins act as normal digital pins but can also be used for Pulse-Width Modulation (PWM), which simulates analog output like fading an LED in and out.</a:t>
            </a:r>
            <a:endParaRPr i="1">
              <a:solidFill>
                <a:srgbClr val="434343"/>
              </a:solidFill>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nvSpPr>
        <p:spPr>
          <a:xfrm>
            <a:off x="3673875" y="813425"/>
            <a:ext cx="44517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34343"/>
                </a:solidFill>
              </a:rPr>
              <a:t>When this switch is clicked, it sends a logical pulse to the reset pin of the Microcontroller, and now runs the program again from the start. This can be very useful if your code doesn't repeat, but you want to test it multiple times.</a:t>
            </a:r>
            <a:endParaRPr sz="2100">
              <a:solidFill>
                <a:srgbClr val="434343"/>
              </a:solidFill>
            </a:endParaRPr>
          </a:p>
        </p:txBody>
      </p:sp>
      <p:pic>
        <p:nvPicPr>
          <p:cNvPr id="130" name="Google Shape;130;p26"/>
          <p:cNvPicPr preferRelativeResize="0"/>
          <p:nvPr/>
        </p:nvPicPr>
        <p:blipFill>
          <a:blip r:embed="rId3">
            <a:alphaModFix/>
          </a:blip>
          <a:stretch>
            <a:fillRect/>
          </a:stretch>
        </p:blipFill>
        <p:spPr>
          <a:xfrm>
            <a:off x="152400" y="152400"/>
            <a:ext cx="3145821"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7"/>
          <p:cNvPicPr preferRelativeResize="0"/>
          <p:nvPr/>
        </p:nvPicPr>
        <p:blipFill>
          <a:blip r:embed="rId3">
            <a:alphaModFix/>
          </a:blip>
          <a:stretch>
            <a:fillRect/>
          </a:stretch>
        </p:blipFill>
        <p:spPr>
          <a:xfrm>
            <a:off x="5724500" y="649350"/>
            <a:ext cx="2232575" cy="1620100"/>
          </a:xfrm>
          <a:prstGeom prst="rect">
            <a:avLst/>
          </a:prstGeom>
          <a:noFill/>
          <a:ln>
            <a:noFill/>
          </a:ln>
        </p:spPr>
      </p:pic>
      <p:pic>
        <p:nvPicPr>
          <p:cNvPr id="136" name="Google Shape;136;p27"/>
          <p:cNvPicPr preferRelativeResize="0"/>
          <p:nvPr/>
        </p:nvPicPr>
        <p:blipFill>
          <a:blip r:embed="rId4">
            <a:alphaModFix/>
          </a:blip>
          <a:stretch>
            <a:fillRect/>
          </a:stretch>
        </p:blipFill>
        <p:spPr>
          <a:xfrm>
            <a:off x="6620100" y="2916725"/>
            <a:ext cx="819900" cy="806350"/>
          </a:xfrm>
          <a:prstGeom prst="rect">
            <a:avLst/>
          </a:prstGeom>
          <a:noFill/>
          <a:ln>
            <a:noFill/>
          </a:ln>
        </p:spPr>
      </p:pic>
      <p:sp>
        <p:nvSpPr>
          <p:cNvPr id="137" name="Google Shape;137;p27"/>
          <p:cNvSpPr txBox="1"/>
          <p:nvPr/>
        </p:nvSpPr>
        <p:spPr>
          <a:xfrm>
            <a:off x="2130675" y="1223525"/>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accent1"/>
                </a:solidFill>
              </a:rPr>
              <a:t>TX - RX LEDs:</a:t>
            </a:r>
            <a:endParaRPr b="1" sz="1500" u="sng">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2"/>
                </a:solidFill>
              </a:rPr>
              <a:t>TX stands for transmit, and RX for receive. These are indicator LEDs which blink whenever the UNO board is transmitting or receiving data.</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nvSpPr>
        <p:spPr>
          <a:xfrm>
            <a:off x="3436375" y="860950"/>
            <a:ext cx="3000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1"/>
                </a:solidFill>
              </a:rPr>
              <a:t>Basic code structure</a:t>
            </a:r>
            <a:endParaRPr b="1" u="sng">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void setup()</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Statements; </a:t>
            </a:r>
            <a:endParaRPr/>
          </a:p>
          <a:p>
            <a:pPr indent="0" lvl="0" marL="0" rtl="0" algn="l">
              <a:spcBef>
                <a:spcPts val="0"/>
              </a:spcBef>
              <a:spcAft>
                <a:spcPts val="0"/>
              </a:spcAft>
              <a:buNone/>
            </a:pPr>
            <a:r>
              <a:rPr lang="en" sz="1200">
                <a:solidFill>
                  <a:srgbClr val="6AA84F"/>
                </a:solidFill>
              </a:rPr>
              <a:t>// runs once when the board powers up or resets</a:t>
            </a:r>
            <a:endParaRPr>
              <a:solidFill>
                <a:srgbClr val="6AA84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void loop()</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Statement;</a:t>
            </a:r>
            <a:br>
              <a:rPr lang="en"/>
            </a:br>
            <a:r>
              <a:rPr lang="en">
                <a:solidFill>
                  <a:srgbClr val="6AA84F"/>
                </a:solidFill>
              </a:rPr>
              <a:t>// runs repeatedly after setup()</a:t>
            </a:r>
            <a:endParaRPr>
              <a:solidFill>
                <a:srgbClr val="6AA84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nvSpPr>
        <p:spPr>
          <a:xfrm>
            <a:off x="850650" y="152400"/>
            <a:ext cx="7442700" cy="47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pinMode(pin, mode)</a:t>
            </a:r>
            <a:r>
              <a:rPr b="1" lang="en" sz="1100">
                <a:solidFill>
                  <a:schemeClr val="dk1"/>
                </a:solidFill>
              </a:rPr>
              <a:t> </a:t>
            </a:r>
            <a:r>
              <a:rPr lang="en" sz="1100">
                <a:solidFill>
                  <a:schemeClr val="dk1"/>
                </a:solidFill>
              </a:rPr>
              <a:t>– Sets a digital pin as </a:t>
            </a:r>
            <a:r>
              <a:rPr lang="en" sz="1100">
                <a:solidFill>
                  <a:srgbClr val="188038"/>
                </a:solidFill>
                <a:latin typeface="Roboto Mono"/>
                <a:ea typeface="Roboto Mono"/>
                <a:cs typeface="Roboto Mono"/>
                <a:sym typeface="Roboto Mono"/>
              </a:rPr>
              <a:t>INPUT</a:t>
            </a:r>
            <a:r>
              <a:rPr lang="en" sz="1100">
                <a:solidFill>
                  <a:schemeClr val="dk1"/>
                </a:solidFill>
              </a:rPr>
              <a:t>, </a:t>
            </a:r>
            <a:r>
              <a:rPr lang="en" sz="1100">
                <a:solidFill>
                  <a:srgbClr val="188038"/>
                </a:solidFill>
                <a:latin typeface="Roboto Mono"/>
                <a:ea typeface="Roboto Mono"/>
                <a:cs typeface="Roboto Mono"/>
                <a:sym typeface="Roboto Mono"/>
              </a:rPr>
              <a:t>OUTPUT</a:t>
            </a:r>
            <a:r>
              <a:rPr lang="en" sz="1100">
                <a:solidFill>
                  <a:schemeClr val="dk1"/>
                </a:solidFill>
              </a:rPr>
              <a:t>, or </a:t>
            </a:r>
            <a:r>
              <a:rPr lang="en" sz="1100">
                <a:solidFill>
                  <a:srgbClr val="188038"/>
                </a:solidFill>
                <a:latin typeface="Roboto Mono"/>
                <a:ea typeface="Roboto Mono"/>
                <a:cs typeface="Roboto Mono"/>
                <a:sym typeface="Roboto Mono"/>
              </a:rPr>
              <a:t>INPUT_PULLUP</a:t>
            </a:r>
            <a:r>
              <a:rPr lang="en" sz="1100">
                <a:solidFill>
                  <a:schemeClr val="dk1"/>
                </a:solidFill>
              </a:rPr>
              <a:t>.</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digitalWrite(pin, value)</a:t>
            </a:r>
            <a:r>
              <a:rPr lang="en" sz="1100">
                <a:solidFill>
                  <a:schemeClr val="dk1"/>
                </a:solidFill>
              </a:rPr>
              <a:t> – Writes </a:t>
            </a:r>
            <a:r>
              <a:rPr lang="en" sz="1100">
                <a:solidFill>
                  <a:srgbClr val="188038"/>
                </a:solidFill>
                <a:latin typeface="Roboto Mono"/>
                <a:ea typeface="Roboto Mono"/>
                <a:cs typeface="Roboto Mono"/>
                <a:sym typeface="Roboto Mono"/>
              </a:rPr>
              <a:t>HIGH</a:t>
            </a:r>
            <a:r>
              <a:rPr lang="en" sz="1100">
                <a:solidFill>
                  <a:schemeClr val="dk1"/>
                </a:solidFill>
              </a:rPr>
              <a:t> or </a:t>
            </a:r>
            <a:r>
              <a:rPr lang="en" sz="1100">
                <a:solidFill>
                  <a:srgbClr val="188038"/>
                </a:solidFill>
                <a:latin typeface="Roboto Mono"/>
                <a:ea typeface="Roboto Mono"/>
                <a:cs typeface="Roboto Mono"/>
                <a:sym typeface="Roboto Mono"/>
              </a:rPr>
              <a:t>LOW</a:t>
            </a:r>
            <a:r>
              <a:rPr lang="en" sz="1100">
                <a:solidFill>
                  <a:schemeClr val="dk1"/>
                </a:solidFill>
              </a:rPr>
              <a:t> to a digital output pin.</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digitalRead(pin)</a:t>
            </a:r>
            <a:r>
              <a:rPr lang="en" sz="1100">
                <a:solidFill>
                  <a:schemeClr val="dk1"/>
                </a:solidFill>
              </a:rPr>
              <a:t> – Reads the current state (</a:t>
            </a:r>
            <a:r>
              <a:rPr lang="en" sz="1100">
                <a:solidFill>
                  <a:srgbClr val="188038"/>
                </a:solidFill>
                <a:latin typeface="Roboto Mono"/>
                <a:ea typeface="Roboto Mono"/>
                <a:cs typeface="Roboto Mono"/>
                <a:sym typeface="Roboto Mono"/>
              </a:rPr>
              <a:t>HIGH</a:t>
            </a:r>
            <a:r>
              <a:rPr lang="en" sz="1100">
                <a:solidFill>
                  <a:schemeClr val="dk1"/>
                </a:solidFill>
              </a:rPr>
              <a:t> or </a:t>
            </a:r>
            <a:r>
              <a:rPr lang="en" sz="1100">
                <a:solidFill>
                  <a:srgbClr val="188038"/>
                </a:solidFill>
                <a:latin typeface="Roboto Mono"/>
                <a:ea typeface="Roboto Mono"/>
                <a:cs typeface="Roboto Mono"/>
                <a:sym typeface="Roboto Mono"/>
              </a:rPr>
              <a:t>LOW</a:t>
            </a:r>
            <a:r>
              <a:rPr lang="en" sz="1100">
                <a:solidFill>
                  <a:schemeClr val="dk1"/>
                </a:solidFill>
              </a:rPr>
              <a:t>) of a digital input pin.</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analogRead(pin)</a:t>
            </a:r>
            <a:r>
              <a:rPr lang="en" sz="1100">
                <a:solidFill>
                  <a:schemeClr val="dk1"/>
                </a:solidFill>
              </a:rPr>
              <a:t> – Reads an analog input (0 to 1023) from a pin like A0, A1, etc.</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analogWrite(pin, value)</a:t>
            </a:r>
            <a:r>
              <a:rPr b="1" lang="en" sz="1100">
                <a:solidFill>
                  <a:schemeClr val="dk1"/>
                </a:solidFill>
              </a:rPr>
              <a:t> </a:t>
            </a:r>
            <a:r>
              <a:rPr lang="en" sz="1100">
                <a:solidFill>
                  <a:schemeClr val="dk1"/>
                </a:solidFill>
              </a:rPr>
              <a:t>– Outputs a PWM signal (0 to 255) on a pin (like dimming LED).</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delay(ms)</a:t>
            </a:r>
            <a:r>
              <a:rPr b="1" lang="en" sz="1100">
                <a:solidFill>
                  <a:schemeClr val="dk1"/>
                </a:solidFill>
              </a:rPr>
              <a:t> </a:t>
            </a:r>
            <a:r>
              <a:rPr lang="en" sz="1100">
                <a:solidFill>
                  <a:schemeClr val="dk1"/>
                </a:solidFill>
              </a:rPr>
              <a:t>– Pauses the program for a given number of milliseconds.</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millis()</a:t>
            </a:r>
            <a:r>
              <a:rPr lang="en" sz="1100">
                <a:solidFill>
                  <a:schemeClr val="dk1"/>
                </a:solidFill>
              </a:rPr>
              <a:t> – Returns the number of milliseconds since the Arduino started running.</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Serial.begin(baudrate)</a:t>
            </a:r>
            <a:r>
              <a:rPr lang="en" sz="1100">
                <a:solidFill>
                  <a:schemeClr val="dk1"/>
                </a:solidFill>
              </a:rPr>
              <a:t> – Starts serial communication at a set baud rate (e.g. 9600).</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Serial.print(data)</a:t>
            </a:r>
            <a:r>
              <a:rPr b="1" lang="en" sz="1100">
                <a:solidFill>
                  <a:schemeClr val="dk1"/>
                </a:solidFill>
              </a:rPr>
              <a:t> </a:t>
            </a:r>
            <a:r>
              <a:rPr lang="en" sz="1100">
                <a:solidFill>
                  <a:schemeClr val="dk1"/>
                </a:solidFill>
              </a:rPr>
              <a:t>– Prints data to the serial monitor without a newline.</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Serial.println(data)</a:t>
            </a:r>
            <a:r>
              <a:rPr lang="en" sz="1100">
                <a:solidFill>
                  <a:schemeClr val="dk1"/>
                </a:solidFill>
              </a:rPr>
              <a:t> – Prints data to the serial monitor with a newline.</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Serial.read()</a:t>
            </a:r>
            <a:r>
              <a:rPr lang="en" sz="1100">
                <a:solidFill>
                  <a:schemeClr val="dk1"/>
                </a:solidFill>
              </a:rPr>
              <a:t> – Reads incoming serial data (1 byte at a time).</a:t>
            </a:r>
            <a:br>
              <a:rPr lang="en" sz="1100">
                <a:solidFill>
                  <a:schemeClr val="dk1"/>
                </a:solidFill>
              </a:rPr>
            </a:b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Serial.available()</a:t>
            </a:r>
            <a:r>
              <a:rPr lang="en" sz="1100">
                <a:solidFill>
                  <a:schemeClr val="dk1"/>
                </a:solidFill>
              </a:rPr>
              <a:t> – Checks how many bytes are available to read from serial.</a:t>
            </a:r>
            <a:endParaRPr sz="1100">
              <a:solidFill>
                <a:schemeClr val="dk1"/>
              </a:solidFill>
            </a:endParaRPr>
          </a:p>
          <a:p>
            <a:pPr indent="0" lvl="0" marL="0" rtl="0" algn="l">
              <a:spcBef>
                <a:spcPts val="0"/>
              </a:spcBef>
              <a:spcAft>
                <a:spcPts val="0"/>
              </a:spcAft>
              <a:buNone/>
            </a:pPr>
            <a:r>
              <a:t/>
            </a:r>
            <a:endParaRPr b="1"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random(max)</a:t>
            </a:r>
            <a:r>
              <a:rPr b="1" lang="en" sz="1100">
                <a:solidFill>
                  <a:schemeClr val="dk1"/>
                </a:solidFill>
              </a:rPr>
              <a:t> </a:t>
            </a:r>
            <a:r>
              <a:rPr lang="en" sz="1100">
                <a:solidFill>
                  <a:schemeClr val="dk1"/>
                </a:solidFill>
              </a:rPr>
              <a:t>– Returns a random number between 0 and </a:t>
            </a:r>
            <a:r>
              <a:rPr lang="en" sz="1100">
                <a:solidFill>
                  <a:srgbClr val="188038"/>
                </a:solidFill>
                <a:latin typeface="Roboto Mono"/>
                <a:ea typeface="Roboto Mono"/>
                <a:cs typeface="Roboto Mono"/>
                <a:sym typeface="Roboto Mono"/>
              </a:rPr>
              <a:t>max - 1</a:t>
            </a:r>
            <a:r>
              <a:rPr lang="en" sz="1100">
                <a:solidFill>
                  <a:schemeClr val="dk1"/>
                </a:solidFill>
              </a:rPr>
              <a:t>.</a:t>
            </a:r>
            <a:endParaRPr sz="1100">
              <a:solidFill>
                <a:schemeClr val="dk1"/>
              </a:solidFill>
            </a:endParaRPr>
          </a:p>
          <a:p>
            <a:pPr indent="0" lvl="0" marL="0" rtl="0" algn="l">
              <a:spcBef>
                <a:spcPts val="0"/>
              </a:spcBef>
              <a:spcAft>
                <a:spcPts val="0"/>
              </a:spcAft>
              <a:buNone/>
            </a:pPr>
            <a:r>
              <a:rPr b="1" lang="en" sz="1100">
                <a:solidFill>
                  <a:srgbClr val="188038"/>
                </a:solidFill>
                <a:latin typeface="Roboto Mono"/>
                <a:ea typeface="Roboto Mono"/>
                <a:cs typeface="Roboto Mono"/>
                <a:sym typeface="Roboto Mono"/>
              </a:rPr>
              <a:t>random(min, max)</a:t>
            </a:r>
            <a:r>
              <a:rPr lang="en" sz="1100">
                <a:solidFill>
                  <a:schemeClr val="dk1"/>
                </a:solidFill>
              </a:rPr>
              <a:t> – Returns a random number between </a:t>
            </a:r>
            <a:r>
              <a:rPr lang="en" sz="1100">
                <a:solidFill>
                  <a:srgbClr val="188038"/>
                </a:solidFill>
                <a:latin typeface="Roboto Mono"/>
                <a:ea typeface="Roboto Mono"/>
                <a:cs typeface="Roboto Mono"/>
                <a:sym typeface="Roboto Mono"/>
              </a:rPr>
              <a:t>min</a:t>
            </a:r>
            <a:r>
              <a:rPr lang="en" sz="1100">
                <a:solidFill>
                  <a:schemeClr val="dk1"/>
                </a:solidFill>
              </a:rPr>
              <a:t> and </a:t>
            </a:r>
            <a:r>
              <a:rPr lang="en" sz="1100">
                <a:solidFill>
                  <a:srgbClr val="188038"/>
                </a:solidFill>
                <a:latin typeface="Roboto Mono"/>
                <a:ea typeface="Roboto Mono"/>
                <a:cs typeface="Roboto Mono"/>
                <a:sym typeface="Roboto Mono"/>
              </a:rPr>
              <a:t>max - 1</a:t>
            </a:r>
            <a:r>
              <a:rPr lang="en"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0"/>
          <p:cNvPicPr preferRelativeResize="0"/>
          <p:nvPr/>
        </p:nvPicPr>
        <p:blipFill>
          <a:blip r:embed="rId3">
            <a:alphaModFix/>
          </a:blip>
          <a:stretch>
            <a:fillRect/>
          </a:stretch>
        </p:blipFill>
        <p:spPr>
          <a:xfrm>
            <a:off x="515850" y="201950"/>
            <a:ext cx="3981450" cy="3562350"/>
          </a:xfrm>
          <a:prstGeom prst="rect">
            <a:avLst/>
          </a:prstGeom>
          <a:noFill/>
          <a:ln>
            <a:noFill/>
          </a:ln>
        </p:spPr>
      </p:pic>
      <p:pic>
        <p:nvPicPr>
          <p:cNvPr id="153" name="Google Shape;153;p30"/>
          <p:cNvPicPr preferRelativeResize="0"/>
          <p:nvPr/>
        </p:nvPicPr>
        <p:blipFill>
          <a:blip r:embed="rId4">
            <a:alphaModFix/>
          </a:blip>
          <a:stretch>
            <a:fillRect/>
          </a:stretch>
        </p:blipFill>
        <p:spPr>
          <a:xfrm>
            <a:off x="4401875" y="1171200"/>
            <a:ext cx="4341899" cy="23556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1"/>
          <p:cNvPicPr preferRelativeResize="0"/>
          <p:nvPr/>
        </p:nvPicPr>
        <p:blipFill>
          <a:blip r:embed="rId3">
            <a:alphaModFix/>
          </a:blip>
          <a:stretch>
            <a:fillRect/>
          </a:stretch>
        </p:blipFill>
        <p:spPr>
          <a:xfrm>
            <a:off x="2892925" y="774350"/>
            <a:ext cx="5764624" cy="3033575"/>
          </a:xfrm>
          <a:prstGeom prst="rect">
            <a:avLst/>
          </a:prstGeom>
          <a:noFill/>
          <a:ln>
            <a:noFill/>
          </a:ln>
        </p:spPr>
      </p:pic>
      <p:pic>
        <p:nvPicPr>
          <p:cNvPr id="159" name="Google Shape;159;p31"/>
          <p:cNvPicPr preferRelativeResize="0"/>
          <p:nvPr/>
        </p:nvPicPr>
        <p:blipFill>
          <a:blip r:embed="rId4">
            <a:alphaModFix/>
          </a:blip>
          <a:stretch>
            <a:fillRect/>
          </a:stretch>
        </p:blipFill>
        <p:spPr>
          <a:xfrm>
            <a:off x="461550" y="131275"/>
            <a:ext cx="2431376" cy="404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2368337" y="1508787"/>
            <a:ext cx="4276875" cy="1571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2"/>
          <p:cNvPicPr preferRelativeResize="0"/>
          <p:nvPr/>
        </p:nvPicPr>
        <p:blipFill>
          <a:blip r:embed="rId3">
            <a:alphaModFix/>
          </a:blip>
          <a:stretch>
            <a:fillRect/>
          </a:stretch>
        </p:blipFill>
        <p:spPr>
          <a:xfrm>
            <a:off x="835250" y="119350"/>
            <a:ext cx="6606996"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3"/>
          <p:cNvPicPr preferRelativeResize="0"/>
          <p:nvPr/>
        </p:nvPicPr>
        <p:blipFill>
          <a:blip r:embed="rId3">
            <a:alphaModFix/>
          </a:blip>
          <a:stretch>
            <a:fillRect/>
          </a:stretch>
        </p:blipFill>
        <p:spPr>
          <a:xfrm>
            <a:off x="1028000" y="152400"/>
            <a:ext cx="4838700"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2772175" y="888550"/>
            <a:ext cx="3810000" cy="3790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1184925" y="133275"/>
            <a:ext cx="2929776" cy="2929776"/>
          </a:xfrm>
          <a:prstGeom prst="rect">
            <a:avLst/>
          </a:prstGeom>
          <a:noFill/>
          <a:ln>
            <a:noFill/>
          </a:ln>
        </p:spPr>
      </p:pic>
      <p:sp>
        <p:nvSpPr>
          <p:cNvPr id="70" name="Google Shape;70;p16"/>
          <p:cNvSpPr txBox="1"/>
          <p:nvPr/>
        </p:nvSpPr>
        <p:spPr>
          <a:xfrm>
            <a:off x="2115413" y="3001950"/>
            <a:ext cx="3000000" cy="15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solidFill>
                  <a:srgbClr val="333333"/>
                </a:solidFill>
                <a:highlight>
                  <a:srgbClr val="FFFFFF"/>
                </a:highlight>
              </a:rPr>
              <a:t>let’s take a look at a 220 ohm resistor with the color code red-red-brown-gold:</a:t>
            </a:r>
            <a:endParaRPr b="1" sz="1050">
              <a:solidFill>
                <a:srgbClr val="333333"/>
              </a:solidFill>
              <a:highlight>
                <a:srgbClr val="FFFFFF"/>
              </a:highlight>
            </a:endParaRPr>
          </a:p>
          <a:p>
            <a:pPr indent="-295275" lvl="0" marL="457200" rtl="0" algn="l">
              <a:lnSpc>
                <a:spcPct val="115000"/>
              </a:lnSpc>
              <a:spcBef>
                <a:spcPts val="800"/>
              </a:spcBef>
              <a:spcAft>
                <a:spcPts val="0"/>
              </a:spcAft>
              <a:buClr>
                <a:srgbClr val="333333"/>
              </a:buClr>
              <a:buSzPts val="1050"/>
              <a:buChar char="●"/>
            </a:pPr>
            <a:r>
              <a:rPr b="1" lang="en" sz="1050">
                <a:solidFill>
                  <a:srgbClr val="333333"/>
                </a:solidFill>
                <a:highlight>
                  <a:srgbClr val="FFFFFF"/>
                </a:highlight>
              </a:rPr>
              <a:t>- Red (2) for the first band,</a:t>
            </a:r>
            <a:endParaRPr b="1"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 Red (2) for the second band,</a:t>
            </a:r>
            <a:endParaRPr b="1"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 Brown (10) for the multiplier (so 22 * 10 = 220),</a:t>
            </a:r>
            <a:endParaRPr b="1"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 Gold (5%) for the tolerance.</a:t>
            </a:r>
            <a:endParaRPr b="1" sz="1050">
              <a:solidFill>
                <a:srgbClr val="333333"/>
              </a:solidFill>
              <a:highlight>
                <a:srgbClr val="FFFFFF"/>
              </a:highlight>
            </a:endParaRPr>
          </a:p>
        </p:txBody>
      </p:sp>
      <p:sp>
        <p:nvSpPr>
          <p:cNvPr id="71" name="Google Shape;71;p16"/>
          <p:cNvSpPr txBox="1"/>
          <p:nvPr/>
        </p:nvSpPr>
        <p:spPr>
          <a:xfrm>
            <a:off x="4474250" y="401525"/>
            <a:ext cx="3000000" cy="212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333333"/>
                </a:solidFill>
                <a:highlight>
                  <a:srgbClr val="FFFFFF"/>
                </a:highlight>
              </a:rPr>
              <a:t> guide to decoding them:</a:t>
            </a:r>
            <a:endParaRPr sz="1050">
              <a:solidFill>
                <a:srgbClr val="333333"/>
              </a:solidFill>
              <a:highlight>
                <a:srgbClr val="FFFFFF"/>
              </a:highlight>
            </a:endParaRPr>
          </a:p>
          <a:p>
            <a:pPr indent="-295275" lvl="0" marL="457200" rtl="0" algn="l">
              <a:lnSpc>
                <a:spcPct val="115000"/>
              </a:lnSpc>
              <a:spcBef>
                <a:spcPts val="800"/>
              </a:spcBef>
              <a:spcAft>
                <a:spcPts val="0"/>
              </a:spcAft>
              <a:buClr>
                <a:srgbClr val="333333"/>
              </a:buClr>
              <a:buSzPts val="1050"/>
              <a:buChar char="●"/>
            </a:pPr>
            <a:r>
              <a:rPr lang="en" sz="1050">
                <a:solidFill>
                  <a:srgbClr val="333333"/>
                </a:solidFill>
                <a:highlight>
                  <a:srgbClr val="FFFFFF"/>
                </a:highlight>
              </a:rPr>
              <a:t>First Band: This band indicates the first digit of the resistance value.</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Second Band: Shows the second digit of the resistance value.</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Third Band: Multiplier that tells you how many zeros to add to the first two digits.</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Fourth Band: Tolerance, which tells you how much the resistor’s actual value can vary.</a:t>
            </a:r>
            <a:endParaRPr sz="1050">
              <a:solidFill>
                <a:srgbClr val="333333"/>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365675" y="271650"/>
            <a:ext cx="8129775" cy="454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152400" y="152400"/>
            <a:ext cx="8839199" cy="47577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9"/>
          <p:cNvPicPr preferRelativeResize="0"/>
          <p:nvPr/>
        </p:nvPicPr>
        <p:blipFill>
          <a:blip r:embed="rId3">
            <a:alphaModFix/>
          </a:blip>
          <a:stretch>
            <a:fillRect/>
          </a:stretch>
        </p:blipFill>
        <p:spPr>
          <a:xfrm>
            <a:off x="152400" y="152400"/>
            <a:ext cx="8747485"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nvSpPr>
        <p:spPr>
          <a:xfrm>
            <a:off x="955050" y="261550"/>
            <a:ext cx="7597500" cy="4248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Digital Pins (0–13):</a:t>
            </a:r>
            <a:r>
              <a:rPr lang="en" sz="1200">
                <a:solidFill>
                  <a:schemeClr val="dk1"/>
                </a:solidFill>
                <a:latin typeface="Times New Roman"/>
                <a:ea typeface="Times New Roman"/>
                <a:cs typeface="Times New Roman"/>
                <a:sym typeface="Times New Roman"/>
              </a:rPr>
              <a:t> Can be used as input or output pins. They operate at 5V and can provide or receive a maximum of 40mA current.</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Analog Pins (A0–A5):</a:t>
            </a:r>
            <a:r>
              <a:rPr lang="en" sz="1200">
                <a:solidFill>
                  <a:schemeClr val="dk1"/>
                </a:solidFill>
                <a:latin typeface="Times New Roman"/>
                <a:ea typeface="Times New Roman"/>
                <a:cs typeface="Times New Roman"/>
                <a:sym typeface="Times New Roman"/>
              </a:rPr>
              <a:t> Used to read analog signals (e.g., from sensors). They have a resolution of 10 bits (0–1023).</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Power Pins:</a:t>
            </a:r>
            <a:endParaRPr b="1" sz="1200">
              <a:solidFill>
                <a:schemeClr val="dk1"/>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5V and 3.3V:</a:t>
            </a:r>
            <a:r>
              <a:rPr lang="en" sz="1200">
                <a:solidFill>
                  <a:schemeClr val="dk1"/>
                </a:solidFill>
                <a:latin typeface="Times New Roman"/>
                <a:ea typeface="Times New Roman"/>
                <a:cs typeface="Times New Roman"/>
                <a:sym typeface="Times New Roman"/>
              </a:rPr>
              <a:t> Provide regulated voltage output.</a:t>
            </a:r>
            <a:endParaRPr sz="1200">
              <a:solidFill>
                <a:schemeClr val="dk1"/>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GND:</a:t>
            </a:r>
            <a:r>
              <a:rPr lang="en" sz="1200">
                <a:solidFill>
                  <a:schemeClr val="dk1"/>
                </a:solidFill>
                <a:latin typeface="Times New Roman"/>
                <a:ea typeface="Times New Roman"/>
                <a:cs typeface="Times New Roman"/>
                <a:sym typeface="Times New Roman"/>
              </a:rPr>
              <a:t> Ground pins.</a:t>
            </a:r>
            <a:endParaRPr sz="1200">
              <a:solidFill>
                <a:schemeClr val="dk1"/>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Vin:</a:t>
            </a:r>
            <a:r>
              <a:rPr lang="en" sz="1200">
                <a:solidFill>
                  <a:schemeClr val="dk1"/>
                </a:solidFill>
                <a:latin typeface="Times New Roman"/>
                <a:ea typeface="Times New Roman"/>
                <a:cs typeface="Times New Roman"/>
                <a:sym typeface="Times New Roman"/>
              </a:rPr>
              <a:t> Input voltage for external power supply.</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Special Pins:</a:t>
            </a:r>
            <a:endParaRPr b="1" sz="1200">
              <a:solidFill>
                <a:schemeClr val="dk1"/>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PWM (~) Pins:</a:t>
            </a:r>
            <a:r>
              <a:rPr lang="en" sz="1200">
                <a:solidFill>
                  <a:schemeClr val="dk1"/>
                </a:solidFill>
                <a:latin typeface="Times New Roman"/>
                <a:ea typeface="Times New Roman"/>
                <a:cs typeface="Times New Roman"/>
                <a:sym typeface="Times New Roman"/>
              </a:rPr>
              <a:t> Digital pins capable of Pulse Width Modulation (e.g., pins 3, 5, 6, 9, 10, 11).</a:t>
            </a:r>
            <a:endParaRPr sz="1200">
              <a:solidFill>
                <a:schemeClr val="dk1"/>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UART Pins:</a:t>
            </a:r>
            <a:r>
              <a:rPr lang="en" sz="1200">
                <a:solidFill>
                  <a:schemeClr val="dk1"/>
                </a:solidFill>
                <a:latin typeface="Times New Roman"/>
                <a:ea typeface="Times New Roman"/>
                <a:cs typeface="Times New Roman"/>
                <a:sym typeface="Times New Roman"/>
              </a:rPr>
              <a:t> Used for UART communication (TX: pin 1, RX: pin 0).</a:t>
            </a:r>
            <a:endParaRPr sz="1200">
              <a:solidFill>
                <a:schemeClr val="dk1"/>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SPI Pins:</a:t>
            </a:r>
            <a:r>
              <a:rPr lang="en" sz="1200">
                <a:solidFill>
                  <a:schemeClr val="dk1"/>
                </a:solidFill>
                <a:latin typeface="Times New Roman"/>
                <a:ea typeface="Times New Roman"/>
                <a:cs typeface="Times New Roman"/>
                <a:sym typeface="Times New Roman"/>
              </a:rPr>
              <a:t> Used for SPI communication (MOSI: pin 11, MISO: pin 12, SCK: pin 13, SS: pin 10).</a:t>
            </a:r>
            <a:endParaRPr sz="1200">
              <a:solidFill>
                <a:schemeClr val="dk1"/>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I2C Pins:</a:t>
            </a:r>
            <a:r>
              <a:rPr lang="en" sz="1200">
                <a:solidFill>
                  <a:schemeClr val="dk1"/>
                </a:solidFill>
                <a:latin typeface="Times New Roman"/>
                <a:ea typeface="Times New Roman"/>
                <a:cs typeface="Times New Roman"/>
                <a:sym typeface="Times New Roman"/>
              </a:rPr>
              <a:t> Used for I2C communication (SDA: A4, SCL: A5)</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1"/>
          <p:cNvPicPr preferRelativeResize="0"/>
          <p:nvPr/>
        </p:nvPicPr>
        <p:blipFill>
          <a:blip r:embed="rId3">
            <a:alphaModFix/>
          </a:blip>
          <a:stretch>
            <a:fillRect/>
          </a:stretch>
        </p:blipFill>
        <p:spPr>
          <a:xfrm>
            <a:off x="5324300" y="1359000"/>
            <a:ext cx="2870325" cy="2029824"/>
          </a:xfrm>
          <a:prstGeom prst="rect">
            <a:avLst/>
          </a:prstGeom>
          <a:noFill/>
          <a:ln>
            <a:noFill/>
          </a:ln>
        </p:spPr>
      </p:pic>
      <p:sp>
        <p:nvSpPr>
          <p:cNvPr id="97" name="Google Shape;97;p21"/>
          <p:cNvSpPr txBox="1"/>
          <p:nvPr/>
        </p:nvSpPr>
        <p:spPr>
          <a:xfrm>
            <a:off x="858300" y="1542675"/>
            <a:ext cx="3578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u="sng">
                <a:solidFill>
                  <a:srgbClr val="4A86E8"/>
                </a:solidFill>
              </a:rPr>
              <a:t>USB Port</a:t>
            </a:r>
            <a:endParaRPr b="1" sz="1800" u="sng">
              <a:solidFill>
                <a:srgbClr val="4A86E8"/>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This is a printer USB port used to load program from the Arduino IDE onto the Arduino board. The board can also be powered through this port.</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